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797675" cy="985678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26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957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83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75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704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44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138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992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453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995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6F87-675E-4907-A81B-E1B2727FD84E}" type="datetimeFigureOut">
              <a:rPr lang="pt-PT" smtClean="0"/>
              <a:pPr/>
              <a:t>20-04-2016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9D0D-6E20-4404-AA39-D8420D06AAF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364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lculo3s.udipss-porto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8794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“Enquadramento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social, jurídico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885" y="691972"/>
            <a:ext cx="5791200" cy="36195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69701" y="4790941"/>
            <a:ext cx="7765961" cy="1184856"/>
          </a:xfrm>
          <a:prstGeom prst="rect">
            <a:avLst/>
          </a:prstGeom>
          <a:solidFill>
            <a:srgbClr val="003B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cap="small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enquadramento contabilístico das IPSS</a:t>
            </a:r>
            <a:endParaRPr lang="pt-PT" sz="3000" b="1" cap="small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jurídico,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6864" y="631885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Diferenças entre o Setor Lucrativo e o Setor Não Lucrativo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77099" y="1325382"/>
            <a:ext cx="2517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3B5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Estrutura de Proveitos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92428" y="1918951"/>
            <a:ext cx="2301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Prestação de Serviços 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168203" y="1906072"/>
            <a:ext cx="5344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Acordo de Cooperação com o Ministério da Segurança Social – valores tabulados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168202" y="2469212"/>
            <a:ext cx="3670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Comparticipação de Utentes – considerando os seus rendimentos 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56821" y="4004586"/>
            <a:ext cx="2301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Donativos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56822" y="3022280"/>
            <a:ext cx="2301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Quotizações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182877" y="4757092"/>
            <a:ext cx="2301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Donativos em espécie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198981" y="4402045"/>
            <a:ext cx="2301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Consignação do IRS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56821" y="3495014"/>
            <a:ext cx="2301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Projetos financiados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198981" y="4049925"/>
            <a:ext cx="2301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Mecenato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198981" y="5131401"/>
            <a:ext cx="2301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Donativos em dinheiro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6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6864" y="631885"/>
            <a:ext cx="2741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Caso da ASMAN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86863" y="1502304"/>
            <a:ext cx="84063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1600" dirty="0" smtClean="0">
              <a:solidFill>
                <a:srgbClr val="003B5E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pt-PT" sz="1600" b="1" dirty="0" smtClean="0">
                <a:solidFill>
                  <a:srgbClr val="003B5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VISÃO</a:t>
            </a:r>
            <a:endParaRPr lang="pt-PT" sz="1600" dirty="0">
              <a:solidFill>
                <a:srgbClr val="003B5E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600" dirty="0" smtClean="0">
                <a:solidFill>
                  <a:srgbClr val="003B5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ASMAN pretende continuar a ser uma Instituição de referência na ação social no concelho da Maia, baseando a sua intervenção na melhoria contínua das suas práticas e na elevação da qualidade dos serviços prestados.</a:t>
            </a:r>
            <a:endParaRPr lang="pt-PT" sz="1600" dirty="0">
              <a:solidFill>
                <a:srgbClr val="003B5E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6864" y="2941949"/>
            <a:ext cx="8702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b="1" dirty="0">
                <a:solidFill>
                  <a:srgbClr val="003B5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VALORES</a:t>
            </a:r>
            <a:endParaRPr lang="pt-PT" sz="1600" dirty="0">
              <a:solidFill>
                <a:srgbClr val="003B5E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pt-PT" sz="1600" dirty="0" smtClean="0">
                <a:solidFill>
                  <a:srgbClr val="003B5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Solidariedade | Respeito/ética | Confiança | Confidencialidade</a:t>
            </a:r>
            <a:endParaRPr lang="pt-PT" sz="1600" b="0" i="0" dirty="0">
              <a:solidFill>
                <a:srgbClr val="003B5E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09723" y="3754299"/>
            <a:ext cx="54828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Respostas Sociais</a:t>
            </a:r>
          </a:p>
          <a:p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Educação Pré-Escolar</a:t>
            </a: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Creche</a:t>
            </a: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Rendimento Social de Inserção</a:t>
            </a: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Centro de Apoio Familiar e de Aconselhamento Parental</a:t>
            </a: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Apoio Domiciliário</a:t>
            </a: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Centro de Atividades de Tempos Livres</a:t>
            </a: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Centro de Dia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091709" y="4792803"/>
            <a:ext cx="199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1230 Utentes</a:t>
            </a:r>
          </a:p>
          <a:p>
            <a:r>
              <a:rPr lang="pt-PT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 Colaboradores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Chaveta à direita 15"/>
          <p:cNvSpPr/>
          <p:nvPr/>
        </p:nvSpPr>
        <p:spPr>
          <a:xfrm>
            <a:off x="5769735" y="4177250"/>
            <a:ext cx="45719" cy="1815882"/>
          </a:xfrm>
          <a:prstGeom prst="rightBrace">
            <a:avLst/>
          </a:prstGeom>
          <a:solidFill>
            <a:srgbClr val="003B5E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22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6864" y="631885"/>
            <a:ext cx="2741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Caso da ASMAN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08432"/>
              </p:ext>
            </p:extLst>
          </p:nvPr>
        </p:nvGraphicFramePr>
        <p:xfrm>
          <a:off x="953037" y="0"/>
          <a:ext cx="8190963" cy="6914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380"/>
                <a:gridCol w="119049"/>
                <a:gridCol w="1556135"/>
                <a:gridCol w="1377561"/>
                <a:gridCol w="246601"/>
                <a:gridCol w="289118"/>
                <a:gridCol w="110544"/>
                <a:gridCol w="501705"/>
                <a:gridCol w="1045923"/>
                <a:gridCol w="170991"/>
                <a:gridCol w="2659956"/>
              </a:tblGrid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rowSpan="2" gridSpan="3">
                  <a:txBody>
                    <a:bodyPr/>
                    <a:lstStyle/>
                    <a:p>
                      <a:pPr algn="ctr" rtl="0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PERÍODOS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rowSpan="2" gridSpan="5">
                  <a:txBody>
                    <a:bodyPr/>
                    <a:lstStyle/>
                    <a:p>
                      <a:pPr algn="l" rtl="0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RENDIMENTOS E GASTOS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NOTAS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3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2 015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2 014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Vendas e serviços prestados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  9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186 710,17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70 433,71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209316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Subsídios, doações e legados à exploração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13.10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868 465,97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540 697,01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Variação nos inventários da produção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Trabalhos para a própria entidade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388920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Custos das mercadorias vendidas e das matérias consumidas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  8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12 817,08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7 370,17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445567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Fornecimentos e serviços externos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13.11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205 575,91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94 293,32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Gastos com o pessoal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 11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668 783,44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466 997,46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Ajustamentos de inventários (perdas/reversões)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388920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Imparidade de dívidas a receber (perdas/reversões)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Provisões (aumentos/reduções)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Provisões específicas (aumentos/reduções)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Outras imparidades (perdas/reversões)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388920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Aumentos/reduções de justo valor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13.12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98,87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1,33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388920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Outros rendimentos e ganhos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13.13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21 081,25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1 412,83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388920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Outros gastos e perdas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13.14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36 165,72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39 876,78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388920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Resultado antes de depreciações, gastos de financiamento de impostos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153 014,11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4 007,15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388920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Gastos/reversões de depreciação e de amortização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  5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42 229,10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2 377,18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388920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Resultado operacional (antes de gastos de financiamento e impostos)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110 785,01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1 629,97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Juros e rendimentos similares obtidos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Resultados antes de impostos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100 323,69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1 627,45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Imposto sobre o rendimento do período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  <a:tr h="196775"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gridSpan="5"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Resultado líquido do período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100 323,69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1 627,45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72" marR="3672" marT="3672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1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6864" y="631885"/>
            <a:ext cx="2741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Caso da ASMAN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58613"/>
              </p:ext>
            </p:extLst>
          </p:nvPr>
        </p:nvGraphicFramePr>
        <p:xfrm>
          <a:off x="66159" y="155500"/>
          <a:ext cx="9077840" cy="6702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2958"/>
                <a:gridCol w="442211"/>
                <a:gridCol w="692519"/>
                <a:gridCol w="692519"/>
                <a:gridCol w="692519"/>
                <a:gridCol w="692519"/>
                <a:gridCol w="692519"/>
                <a:gridCol w="692519"/>
                <a:gridCol w="692519"/>
                <a:gridCol w="692519"/>
                <a:gridCol w="692519"/>
              </a:tblGrid>
              <a:tr h="32953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Entidade: ASMAN - ASSOC. SOLID. SOC. MOUTA AZENHA NOVA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Contribuinte: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502981482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</a:tr>
              <a:tr h="3295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DEMONSTRAÇÃO DOS RESULTADOS POR FUNÇÕES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</a:tr>
              <a:tr h="1693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PERÍODO FINDO EM 31 DE DEZEMBRO DE 2015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Moeda: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Euros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</a:tr>
              <a:tr h="216748"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PERÍODOS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5328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RENDIMENTOS E GASTOS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NOTAS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Pré-Escolar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CATL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CAFAP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RSI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Creche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de Dia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Serviço Apoio Domiciliário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2015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2014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Vendas e serviços prestados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38 476,13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45 453,39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432,68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430,18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40 555,23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39 226,46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22 136,10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186 710,17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70 433,71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3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Custo das vendas e dos serviços prestados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-118 122,95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-60 182,65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-66 846,34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-258 184,25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-90 654,34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-80 442,41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-58 035,63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-732 468,57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-485 131,21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3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Resultado Bruto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-79 646,82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-14 729,26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-66 413,66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-257 754,07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-50 099,11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-41 215,95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-35 899,53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-545 758,40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-414 697,50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Outros Rendimentos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105 296,52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36 290,49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96 406,56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301 404,12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154 048,91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87 362,64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108 836,85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889 646,09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542 111,17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Gastos de distribuição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3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Gastos administrativos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-29 443,94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-22 080,75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-11 643,41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-25 184,74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-42 414,92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-41 387,76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-26 206,97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-198 362,49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-86 572,61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3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Gastos de investigação e desenvolvimento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Outros Gastos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-633,51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-661,48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-14 897,38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-14 829,78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-1 277,30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-1 197,18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-1 243,56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-34 740,19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-39 211,09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3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Resultado operacional (antes de financiamento e impostos)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-4 427,75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-1 181,00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3 452,11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3 635,53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60 257,58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3 561,75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45 486,79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110 785,01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1 629,97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Gastos de financiamento (líquidos)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13.15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-223,71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-223,67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-221,46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-221,46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-3 828,42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-3 828,42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-1 914,18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-10 461,32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-2,52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Resultado antes de impostos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-4 651,46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-1 404,67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3 230,65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3 414,07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56 429,16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-266,67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43 572,61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100 323,69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1 627,45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Imposto sobre o rendimento do período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0,00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Resultado líquido do período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-4 651,46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-1 404,67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3 230,65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3 414,07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56 429,16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-266,67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43 572,61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100 323,69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1 627,45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437" marR="5437" marT="543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6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236372" y="1614519"/>
            <a:ext cx="59242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5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Obrigado!</a:t>
            </a:r>
          </a:p>
          <a:p>
            <a:pPr algn="ctr"/>
            <a:endParaRPr lang="pt-PT" sz="3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pt-PT" sz="3000" dirty="0" smtClean="0">
                <a:solidFill>
                  <a:srgbClr val="003B5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Não se esqueçam de fazer a consignação de 0,5% do IRS!!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571222" y="4155996"/>
            <a:ext cx="558943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Emílio </a:t>
            </a:r>
            <a:r>
              <a:rPr lang="pt-PT" sz="20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Ricon</a:t>
            </a:r>
            <a:r>
              <a:rPr lang="pt-PT" sz="20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Peres</a:t>
            </a:r>
          </a:p>
          <a:p>
            <a:pPr algn="ctr"/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Cálculo 3S – Contabilidade da Economia Social</a:t>
            </a:r>
          </a:p>
          <a:p>
            <a:pPr algn="ctr"/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2"/>
              </a:rPr>
              <a:t>www.calculo3s.udipss-porto.org</a:t>
            </a:r>
            <a:endParaRPr lang="pt-PT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calculo3s@udipss-porto.org</a:t>
            </a:r>
            <a:endParaRPr lang="pt-PT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46" y="88251"/>
            <a:ext cx="2988387" cy="189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jurídico,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37698" y="1635995"/>
            <a:ext cx="71606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Experiência (UDIPSS-PORTO e Cálculo 3S)</a:t>
            </a:r>
          </a:p>
          <a:p>
            <a:endParaRPr lang="pt-PT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IPSS no Distrito do Porto</a:t>
            </a:r>
          </a:p>
          <a:p>
            <a:endParaRPr lang="pt-PT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termo Contabilidade para as IPSS</a:t>
            </a:r>
          </a:p>
          <a:p>
            <a:endParaRPr lang="pt-PT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Obrigações contabilísticas nas IPSS no </a:t>
            </a:r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ano n</a:t>
            </a:r>
          </a:p>
          <a:p>
            <a:endParaRPr lang="pt-PT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ASMAN</a:t>
            </a:r>
          </a:p>
          <a:p>
            <a:endParaRPr lang="pt-PT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6864" y="631885"/>
            <a:ext cx="1199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Síntese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jurídico,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286864" y="631885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IPSS no Distrito do Porto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1390918" y="3920969"/>
            <a:ext cx="406650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cap="all" dirty="0">
                <a:solidFill>
                  <a:srgbClr val="007FA3"/>
                </a:solidFill>
                <a:latin typeface="Roboto" panose="02000000000000000000" pitchFamily="2" charset="0"/>
              </a:rPr>
              <a:t>370 </a:t>
            </a:r>
            <a:r>
              <a:rPr lang="pt-PT" sz="1700" cap="all" dirty="0" smtClean="0">
                <a:solidFill>
                  <a:srgbClr val="007FA3"/>
                </a:solidFill>
                <a:latin typeface="Roboto" panose="02000000000000000000" pitchFamily="2" charset="0"/>
              </a:rPr>
              <a:t>IPSS</a:t>
            </a:r>
          </a:p>
          <a:p>
            <a:r>
              <a:rPr lang="pt-PT" sz="1700" dirty="0" smtClean="0">
                <a:latin typeface="Roboto" panose="02000000000000000000" pitchFamily="2" charset="0"/>
              </a:rPr>
              <a:t>1.000 </a:t>
            </a:r>
            <a:r>
              <a:rPr lang="pt-PT" sz="1700" dirty="0">
                <a:latin typeface="Roboto" panose="02000000000000000000" pitchFamily="2" charset="0"/>
              </a:rPr>
              <a:t>Respostas </a:t>
            </a:r>
            <a:r>
              <a:rPr lang="pt-PT" sz="1700" dirty="0" smtClean="0">
                <a:latin typeface="Roboto" panose="02000000000000000000" pitchFamily="2" charset="0"/>
              </a:rPr>
              <a:t>Sociais</a:t>
            </a:r>
            <a:endParaRPr lang="pt-PT" sz="1700" dirty="0">
              <a:latin typeface="Roboto" panose="02000000000000000000" pitchFamily="2" charset="0"/>
            </a:endParaRPr>
          </a:p>
          <a:p>
            <a:r>
              <a:rPr lang="pt-PT" sz="1700" dirty="0">
                <a:latin typeface="Roboto" panose="02000000000000000000" pitchFamily="2" charset="0"/>
              </a:rPr>
              <a:t>80.000 </a:t>
            </a:r>
            <a:r>
              <a:rPr lang="pt-PT" sz="1700" dirty="0" smtClean="0">
                <a:latin typeface="Roboto" panose="02000000000000000000" pitchFamily="2" charset="0"/>
              </a:rPr>
              <a:t>Beneficiários | Utentes | Clientes</a:t>
            </a:r>
            <a:endParaRPr lang="pt-PT" sz="1700" dirty="0">
              <a:latin typeface="Roboto" panose="02000000000000000000" pitchFamily="2" charset="0"/>
            </a:endParaRPr>
          </a:p>
          <a:p>
            <a:r>
              <a:rPr lang="pt-PT" sz="1700" dirty="0">
                <a:latin typeface="Roboto" panose="02000000000000000000" pitchFamily="2" charset="0"/>
              </a:rPr>
              <a:t>12.000 Colaboradores</a:t>
            </a:r>
          </a:p>
          <a:p>
            <a:r>
              <a:rPr lang="pt-PT" sz="1700" dirty="0">
                <a:latin typeface="Roboto" panose="02000000000000000000" pitchFamily="2" charset="0"/>
              </a:rPr>
              <a:t>4.070 Membros de Órgãos Sociais</a:t>
            </a:r>
            <a:endParaRPr lang="pt-PT" sz="1700" b="0" i="0" u="none" strike="noStrike" dirty="0">
              <a:effectLst/>
              <a:latin typeface="Roboto" panose="02000000000000000000" pitchFamily="2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55711" y="1475838"/>
            <a:ext cx="137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</a:t>
            </a:r>
          </a:p>
          <a:p>
            <a:endParaRPr lang="pt-PT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540 IPSS </a:t>
            </a:r>
          </a:p>
          <a:p>
            <a:endParaRPr lang="pt-PT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886561"/>
              </p:ext>
            </p:extLst>
          </p:nvPr>
        </p:nvGraphicFramePr>
        <p:xfrm>
          <a:off x="5727879" y="1391816"/>
          <a:ext cx="2965361" cy="4637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2474"/>
                <a:gridCol w="537835"/>
                <a:gridCol w="625052"/>
              </a:tblGrid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Aveiro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307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6,8%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Beja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107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2,4%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Braga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374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8,2%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Bragança 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114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2,5%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Castelo </a:t>
                      </a:r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Branco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159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3,5%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Coimbra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280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6,2%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Évora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174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3,8%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Faro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147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3,2%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43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Guarda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316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7,0%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Leiria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208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4,6%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009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Lisboa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836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18,4%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04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Portalegre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111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2,4%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085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1" u="none" strike="noStrike" dirty="0" smtClean="0">
                          <a:solidFill>
                            <a:srgbClr val="003B5E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Porto</a:t>
                      </a:r>
                      <a:endParaRPr lang="pt-PT" sz="1600" b="1" i="0" u="none" strike="noStrike" dirty="0">
                        <a:solidFill>
                          <a:srgbClr val="003B5E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1" i="0" u="none" strike="noStrike" dirty="0" smtClean="0">
                          <a:solidFill>
                            <a:srgbClr val="003B5E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464</a:t>
                      </a:r>
                      <a:endParaRPr lang="pt-PT" sz="1400" b="1" i="0" u="none" strike="noStrike" dirty="0">
                        <a:solidFill>
                          <a:srgbClr val="003B5E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1" i="0" u="none" strike="noStrike" dirty="0" smtClean="0">
                          <a:solidFill>
                            <a:srgbClr val="003B5E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10,2%</a:t>
                      </a:r>
                      <a:endParaRPr lang="pt-PT" sz="1400" b="1" i="0" u="none" strike="noStrike" dirty="0">
                        <a:solidFill>
                          <a:srgbClr val="003B5E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Santarém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226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5,0%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Setúbal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207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4,6%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Viana do </a:t>
                      </a:r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Castelo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134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3,0%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Vila </a:t>
                      </a:r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Real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133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2,9%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20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u="none" strike="noStrike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Viseu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243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5,4%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5883" marR="5883" marT="5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Chaveta à direita 10"/>
          <p:cNvSpPr/>
          <p:nvPr/>
        </p:nvSpPr>
        <p:spPr>
          <a:xfrm>
            <a:off x="5457420" y="3743998"/>
            <a:ext cx="77274" cy="17543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19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jurídico,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86864" y="1490157"/>
            <a:ext cx="716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u="sng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Essência das IPSS do Distrito</a:t>
            </a:r>
            <a:endParaRPr lang="pt-PT" u="sng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6864" y="631885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IPSS no Distrito do Porto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27176"/>
              </p:ext>
            </p:extLst>
          </p:nvPr>
        </p:nvGraphicFramePr>
        <p:xfrm>
          <a:off x="483700" y="2130360"/>
          <a:ext cx="3618963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70963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Apoio Social de Emergência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Apoio a Pessoas com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Deficiência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Apoio Domiciliário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148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Cantina Social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28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Comunitário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19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de Acolhimento Temporário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de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Atividades de Tempos Livres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104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de Atividades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Ocupacionais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de Apoio à Vida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de Apoio Familiar e Aconselhamento Parental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97761"/>
              </p:ext>
            </p:extLst>
          </p:nvPr>
        </p:nvGraphicFramePr>
        <p:xfrm>
          <a:off x="4855336" y="1570574"/>
          <a:ext cx="3618963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70963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de Convívio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60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de Dia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133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de Formação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Creche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138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Unidade de Cuidados Continuados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Empresas de Inserção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ERPI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79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Educação Pré-Escolar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116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Lar de Infância e Juventude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25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Centro de Apoio Familiar e Aconselhamento Parental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Rendimento Social de Inserção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42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Creche Familiar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jurídico,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6864" y="631885"/>
            <a:ext cx="5064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termo Contabilidade para as IPSS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6864" y="1591352"/>
            <a:ext cx="880738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1979: O Estatuto de IPSS foi criado pelo Decreto-Lei n.º 519-G2/79, de 29 de dezembro</a:t>
            </a:r>
          </a:p>
          <a:p>
            <a:endParaRPr lang="pt-PT" sz="16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1983: Decreto-Lei n.º 119/83, de 25 de fevereiro, altera o Estatuto de IPSS</a:t>
            </a:r>
          </a:p>
          <a:p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pt-PT" sz="16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1989: É criado o Plano Oficial de Contas das IPSS (Decreto Lei n.º 78/89, de 3 de março)</a:t>
            </a:r>
          </a:p>
          <a:p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2009: É criado o Sistema de Normalização </a:t>
            </a:r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Contabilística, através do </a:t>
            </a:r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Decreto Lei </a:t>
            </a:r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n.º 158/09</a:t>
            </a:r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de 13 de julho</a:t>
            </a:r>
          </a:p>
          <a:p>
            <a:endParaRPr lang="pt-PT" sz="16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2011: É publicado o Decreto-Lei n.º 36-A/2011, de 9 de março, que aprova do SNS para as </a:t>
            </a:r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ESNL (revoga o Decreto-Lei n.º 78/89).</a:t>
            </a:r>
            <a:endParaRPr lang="pt-PT" sz="16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2014: É publicado o Decreto-Lei n.º 172-A/2014, de 24 de novembro, que altera o Estatuto de IPSS 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01521" y="2575915"/>
            <a:ext cx="7340957" cy="553998"/>
          </a:xfrm>
          <a:prstGeom prst="rect">
            <a:avLst/>
          </a:prstGeom>
          <a:noFill/>
          <a:ln>
            <a:solidFill>
              <a:srgbClr val="003B5E"/>
            </a:solidFill>
          </a:ln>
        </p:spPr>
        <p:txBody>
          <a:bodyPr wrap="square" rtlCol="0">
            <a:spAutoFit/>
          </a:bodyPr>
          <a:lstStyle/>
          <a:p>
            <a:r>
              <a:rPr lang="pt-PT" sz="15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Insere obrigações contabilísticas aos órgãos sociais: Aprovar o Programa de Ação e Orçamento e o Relatório de Contas da Gerência</a:t>
            </a:r>
          </a:p>
        </p:txBody>
      </p:sp>
    </p:spTree>
    <p:extLst>
      <p:ext uri="{BB962C8B-B14F-4D97-AF65-F5344CB8AC3E}">
        <p14:creationId xmlns:p14="http://schemas.microsoft.com/office/powerpoint/2010/main" val="34531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49493" y="2079225"/>
            <a:ext cx="8445013" cy="2492990"/>
          </a:xfrm>
          <a:prstGeom prst="rect">
            <a:avLst/>
          </a:prstGeom>
          <a:ln>
            <a:solidFill>
              <a:srgbClr val="003B5E"/>
            </a:solidFill>
          </a:ln>
        </p:spPr>
        <p:txBody>
          <a:bodyPr wrap="square">
            <a:spAutoFit/>
          </a:bodyPr>
          <a:lstStyle/>
          <a:p>
            <a:r>
              <a:rPr lang="pt-PT" sz="15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Art.º 14.º-A</a:t>
            </a:r>
          </a:p>
          <a:p>
            <a:endParaRPr lang="pt-PT" sz="15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 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— As contas do exercício das instituições </a:t>
            </a:r>
            <a:r>
              <a:rPr lang="pt-PT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obedecem ao Regime da Normalização Contabilística para as entidades do setor não lucrativo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legalmente aplicável e são aprovadas pelos respetivos órgãos nos termos estatutários. </a:t>
            </a:r>
            <a:endParaRPr lang="pt-PT" sz="14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 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— As </a:t>
            </a:r>
            <a:r>
              <a:rPr lang="pt-PT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contas do exercício são publicitadas obrigatoriamente 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 sítio institucional eletrónico da instituição </a:t>
            </a:r>
            <a:r>
              <a:rPr lang="pt-PT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até 31 de maio 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 ano seguinte a que dizem respeito. </a:t>
            </a:r>
            <a:endParaRPr lang="pt-PT" sz="14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 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— As contas devem ser apresentadas, dentro dos prazos estabelecidos, ao órgão competente para a verificação da sua legalidade. </a:t>
            </a:r>
            <a:endParaRPr lang="pt-PT" sz="14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 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— O órgão competente comunica às instituições os resultados da verificação da legalidade das contas. </a:t>
            </a:r>
            <a:endParaRPr lang="pt-PT" sz="14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6864" y="631885"/>
            <a:ext cx="5064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termo Contabilidade para as IPSS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jurídico,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49493" y="1254978"/>
            <a:ext cx="8445013" cy="1200329"/>
          </a:xfrm>
          <a:prstGeom prst="rect">
            <a:avLst/>
          </a:prstGeom>
          <a:ln>
            <a:solidFill>
              <a:srgbClr val="003B5E"/>
            </a:solidFill>
          </a:ln>
        </p:spPr>
        <p:txBody>
          <a:bodyPr wrap="square">
            <a:spAutoFit/>
          </a:bodyPr>
          <a:lstStyle/>
          <a:p>
            <a:r>
              <a:rPr lang="pt-PT" sz="15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Art.º 14.º</a:t>
            </a:r>
          </a:p>
          <a:p>
            <a:endParaRPr lang="pt-PT" sz="15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3. O 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órgão de fiscalização das instituições pode ser integrado ou assessorado por um </a:t>
            </a:r>
            <a:r>
              <a:rPr lang="pt-PT" sz="1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revisor oficial de contas ou sociedade de revisores oficiais de contas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sempre que o movimento financeiro da instituição o </a:t>
            </a:r>
            <a:r>
              <a:rPr lang="pt-PT" sz="1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justifique</a:t>
            </a:r>
            <a:r>
              <a:rPr lang="pt-PT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pt-PT" sz="14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6864" y="631885"/>
            <a:ext cx="5064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termo Contabilidade para as IPSS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6" name="Conexão reta 5"/>
          <p:cNvCxnSpPr/>
          <p:nvPr/>
        </p:nvCxnSpPr>
        <p:spPr>
          <a:xfrm>
            <a:off x="4211388" y="2493941"/>
            <a:ext cx="0" cy="403803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265295" y="2934892"/>
            <a:ext cx="6252793" cy="1246495"/>
          </a:xfrm>
          <a:prstGeom prst="rect">
            <a:avLst/>
          </a:prstGeom>
          <a:noFill/>
          <a:ln>
            <a:solidFill>
              <a:srgbClr val="003B5E"/>
            </a:solidFill>
          </a:ln>
        </p:spPr>
        <p:txBody>
          <a:bodyPr wrap="square" rtlCol="0">
            <a:spAutoFit/>
          </a:bodyPr>
          <a:lstStyle/>
          <a:p>
            <a:r>
              <a:rPr lang="pt-PT" sz="15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Decreto-Lei n.º 64/2013, de 13 de maio</a:t>
            </a:r>
          </a:p>
          <a:p>
            <a:r>
              <a:rPr lang="pt-PT" sz="15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Quando cumprem 2 das 3 condições em 2 anos consecutivos:</a:t>
            </a:r>
          </a:p>
          <a:p>
            <a:pPr marL="285750" indent="-285750">
              <a:buFontTx/>
              <a:buChar char="-"/>
            </a:pPr>
            <a:r>
              <a:rPr lang="pt-PT" sz="15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Balanço – € 2.550.000,00 (€ 1.500.000,00 SL)</a:t>
            </a:r>
          </a:p>
          <a:p>
            <a:pPr marL="285750" indent="-285750">
              <a:buFontTx/>
              <a:buChar char="-"/>
            </a:pPr>
            <a:r>
              <a:rPr lang="pt-PT" sz="15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Vendas e Prestação de Serviço - € 5.100.000,00 (€ 3.000.000,00 SL)</a:t>
            </a:r>
          </a:p>
          <a:p>
            <a:pPr marL="285750" indent="-285750">
              <a:buFontTx/>
              <a:buChar char="-"/>
            </a:pPr>
            <a:r>
              <a:rPr lang="pt-PT" sz="15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N.º de trabalhadores » 85 (50 SL)</a:t>
            </a:r>
            <a:endParaRPr lang="pt-PT" sz="15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06206"/>
              </p:ext>
            </p:extLst>
          </p:nvPr>
        </p:nvGraphicFramePr>
        <p:xfrm>
          <a:off x="1523999" y="5030304"/>
          <a:ext cx="6096000" cy="937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17460">
                <a:tc>
                  <a:txBody>
                    <a:bodyPr/>
                    <a:lstStyle/>
                    <a:p>
                      <a:r>
                        <a:rPr lang="pt-PT" sz="16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Nº de Trabalhadores &gt; </a:t>
                      </a:r>
                      <a:r>
                        <a:rPr lang="pt-PT" sz="16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85</a:t>
                      </a:r>
                      <a:endParaRPr lang="pt-PT" sz="16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26  (85-890</a:t>
                      </a:r>
                      <a:r>
                        <a:rPr lang="pt-PT" sz="16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)</a:t>
                      </a:r>
                      <a:endParaRPr lang="pt-PT" sz="16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753"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Vendas</a:t>
                      </a:r>
                      <a:r>
                        <a:rPr lang="pt-PT" sz="160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+ PS &gt; € 1.000.000,00</a:t>
                      </a:r>
                      <a:endParaRPr lang="pt-PT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16</a:t>
                      </a:r>
                      <a:endParaRPr lang="pt-PT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49493" y="4660972"/>
            <a:ext cx="255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u="sng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IPSS Distrito do Porto</a:t>
            </a:r>
            <a:endParaRPr lang="pt-PT" sz="1600" u="sng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1" name="Conexão reta 10"/>
          <p:cNvCxnSpPr/>
          <p:nvPr/>
        </p:nvCxnSpPr>
        <p:spPr>
          <a:xfrm flipV="1">
            <a:off x="4029006" y="2697532"/>
            <a:ext cx="362686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3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jurídico,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6864" y="631885"/>
            <a:ext cx="6375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Obrigações contabilísticas nas IPSS no ano n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6863" y="1416676"/>
            <a:ext cx="100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Ano n-</a:t>
            </a:r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43714" y="3455742"/>
            <a:ext cx="94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Ano n</a:t>
            </a:r>
            <a:endParaRPr lang="pt-PT" sz="15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27496"/>
              </p:ext>
            </p:extLst>
          </p:nvPr>
        </p:nvGraphicFramePr>
        <p:xfrm>
          <a:off x="1524000" y="148222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017"/>
                <a:gridCol w="5069983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novembro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Programa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de Ação e Orçamento do Ano n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46538"/>
              </p:ext>
            </p:extLst>
          </p:nvPr>
        </p:nvGraphicFramePr>
        <p:xfrm>
          <a:off x="1523999" y="2167206"/>
          <a:ext cx="7207876" cy="325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260"/>
                <a:gridCol w="6207616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janeiro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Modelo 10, 44, 45, 46 e 47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fevereiro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Modelo 25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março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Relatório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e Contas do Exercício do Ano n-1 </a:t>
                      </a:r>
                    </a:p>
                    <a:p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Balanço | DR natureza | DR funções | Demonstração Fluxos de Caixa | Anexo às demonstrações financeiras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maio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Modelo 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junho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Submissão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à Entidade que Tutela das Contas do Exercício |</a:t>
                      </a:r>
                    </a:p>
                    <a:p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Mapa dos Subsídios para Investimento e Atas 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julho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Submissão da IES</a:t>
                      </a:r>
                    </a:p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Anexos D </a:t>
                      </a:r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/ 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 /</a:t>
                      </a:r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 / P </a:t>
                      </a:r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/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Q  </a:t>
                      </a:r>
                      <a:endParaRPr lang="pt-PT" sz="1400" b="0" dirty="0" smtClean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novembro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Programa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de Ação e Orçamento do Ano n+1</a:t>
                      </a:r>
                      <a:endParaRPr lang="pt-PT" sz="1400" b="0" dirty="0" smtClean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84082"/>
              </p:ext>
            </p:extLst>
          </p:nvPr>
        </p:nvGraphicFramePr>
        <p:xfrm>
          <a:off x="1524000" y="573254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017"/>
                <a:gridCol w="5069983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março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Relatório</a:t>
                      </a:r>
                      <a:r>
                        <a:rPr lang="pt-PT" sz="1400" b="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e Contas do Exercício do Ano n</a:t>
                      </a:r>
                      <a:endParaRPr lang="pt-PT" sz="14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86863" y="5732546"/>
            <a:ext cx="123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Ano n+</a:t>
            </a:r>
            <a:r>
              <a:rPr lang="pt-PT" sz="1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pt-P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0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8947" y="6596390"/>
            <a:ext cx="879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Fórum “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Enquadramento social, jurídico,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contabilístico </a:t>
            </a:r>
            <a:r>
              <a:rPr lang="pt-PT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fiscal das IPSS em </a:t>
            </a:r>
            <a:r>
              <a:rPr lang="pt-PT" sz="11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Portugal” | ISCAP | 20 de abril de 2016</a:t>
            </a:r>
            <a:endParaRPr lang="pt-PT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Conexão reta 4"/>
          <p:cNvCxnSpPr/>
          <p:nvPr/>
        </p:nvCxnSpPr>
        <p:spPr>
          <a:xfrm flipV="1">
            <a:off x="0" y="1107583"/>
            <a:ext cx="9144000" cy="0"/>
          </a:xfrm>
          <a:prstGeom prst="line">
            <a:avLst/>
          </a:prstGeom>
          <a:ln>
            <a:solidFill>
              <a:srgbClr val="003B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6864" y="631885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Diferenças entre o Setor Lucrativo e o Setor Não Lucrativo</a:t>
            </a:r>
            <a:endParaRPr lang="pt-PT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053891"/>
              </p:ext>
            </p:extLst>
          </p:nvPr>
        </p:nvGraphicFramePr>
        <p:xfrm>
          <a:off x="767048" y="1731851"/>
          <a:ext cx="7645758" cy="3620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879"/>
                <a:gridCol w="3822879"/>
              </a:tblGrid>
              <a:tr h="528787">
                <a:tc>
                  <a:txBody>
                    <a:bodyPr/>
                    <a:lstStyle/>
                    <a:p>
                      <a:pPr algn="ctr"/>
                      <a:r>
                        <a:rPr lang="pt-PT" b="0" cap="small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Setor Lucrativo</a:t>
                      </a:r>
                      <a:endParaRPr lang="pt-PT" b="0" cap="small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cap="small" baseline="0" dirty="0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Setor Não Lucrativo</a:t>
                      </a:r>
                      <a:endParaRPr lang="pt-PT" b="0" cap="small" baseline="0" dirty="0">
                        <a:solidFill>
                          <a:srgbClr val="003B5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5775"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Distribui os lucros/dividendos</a:t>
                      </a:r>
                      <a:endParaRPr lang="pt-PT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Aplica o RLE</a:t>
                      </a:r>
                      <a:r>
                        <a:rPr lang="pt-PT" sz="1600" baseline="0" dirty="0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em projetos que fitem a missão da IPSS</a:t>
                      </a:r>
                      <a:endParaRPr lang="pt-PT" sz="1600" dirty="0">
                        <a:solidFill>
                          <a:srgbClr val="003B5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NA</a:t>
                      </a:r>
                      <a:endParaRPr lang="pt-PT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Benefícios</a:t>
                      </a:r>
                      <a:r>
                        <a:rPr lang="pt-PT" sz="1600" baseline="0" dirty="0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e isenções fiscais</a:t>
                      </a:r>
                      <a:endParaRPr lang="pt-PT" sz="1600" dirty="0">
                        <a:solidFill>
                          <a:srgbClr val="003B5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Não </a:t>
                      </a: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há obrigações </a:t>
                      </a: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de transparência</a:t>
                      </a:r>
                      <a:endParaRPr lang="pt-PT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Obrigações de transparência para com diversos </a:t>
                      </a:r>
                      <a:r>
                        <a:rPr lang="pt-PT" sz="1600" i="1" dirty="0" err="1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stakeholders</a:t>
                      </a:r>
                      <a:endParaRPr lang="pt-PT" sz="1600" i="1" dirty="0">
                        <a:solidFill>
                          <a:srgbClr val="003B5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Ministério</a:t>
                      </a:r>
                      <a:r>
                        <a:rPr lang="pt-PT" sz="160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de Tutela: Ministério das Finanças</a:t>
                      </a:r>
                      <a:endParaRPr lang="pt-PT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Ministério</a:t>
                      </a:r>
                      <a:r>
                        <a:rPr lang="pt-PT" sz="1600" baseline="0" dirty="0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de Tutela: Instituto da Segurança Social</a:t>
                      </a:r>
                      <a:endParaRPr lang="pt-PT" sz="1600" dirty="0">
                        <a:solidFill>
                          <a:srgbClr val="003B5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787"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Depósito</a:t>
                      </a:r>
                      <a:r>
                        <a:rPr lang="pt-PT" sz="1600" baseline="0" dirty="0" smtClean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de contas na Conservatória de Registo Comercial</a:t>
                      </a:r>
                      <a:endParaRPr lang="pt-PT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rgbClr val="003B5E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NA</a:t>
                      </a:r>
                      <a:endParaRPr lang="pt-PT" sz="1600" dirty="0">
                        <a:solidFill>
                          <a:srgbClr val="003B5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9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1875</Words>
  <Application>Microsoft Office PowerPoint</Application>
  <PresentationFormat>Apresentação no Ecrã (4:3)</PresentationFormat>
  <Paragraphs>577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Calculo 3S</dc:creator>
  <cp:lastModifiedBy>Calculo 3S</cp:lastModifiedBy>
  <cp:revision>56</cp:revision>
  <cp:lastPrinted>2016-04-19T18:32:03Z</cp:lastPrinted>
  <dcterms:created xsi:type="dcterms:W3CDTF">2016-04-18T13:02:49Z</dcterms:created>
  <dcterms:modified xsi:type="dcterms:W3CDTF">2016-04-20T09:07:26Z</dcterms:modified>
</cp:coreProperties>
</file>